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80" r:id="rId3"/>
    <p:sldId id="290" r:id="rId4"/>
    <p:sldId id="259" r:id="rId5"/>
    <p:sldId id="260" r:id="rId6"/>
    <p:sldId id="262" r:id="rId7"/>
    <p:sldId id="287" r:id="rId8"/>
    <p:sldId id="267" r:id="rId9"/>
    <p:sldId id="291" r:id="rId10"/>
    <p:sldId id="274" r:id="rId11"/>
    <p:sldId id="294" r:id="rId12"/>
    <p:sldId id="268" r:id="rId13"/>
    <p:sldId id="269" r:id="rId14"/>
    <p:sldId id="289" r:id="rId15"/>
    <p:sldId id="270" r:id="rId16"/>
    <p:sldId id="282" r:id="rId17"/>
    <p:sldId id="292" r:id="rId18"/>
    <p:sldId id="275" r:id="rId19"/>
    <p:sldId id="272" r:id="rId20"/>
    <p:sldId id="276" r:id="rId21"/>
    <p:sldId id="279" r:id="rId22"/>
    <p:sldId id="293" r:id="rId23"/>
    <p:sldId id="288" r:id="rId24"/>
    <p:sldId id="283" r:id="rId25"/>
    <p:sldId id="295" r:id="rId26"/>
    <p:sldId id="286" r:id="rId27"/>
    <p:sldId id="278" r:id="rId28"/>
  </p:sldIdLst>
  <p:sldSz cx="12192000" cy="6858000"/>
  <p:notesSz cx="6858000" cy="9144000"/>
  <p:embeddedFontLst>
    <p:embeddedFont>
      <p:font typeface="YouandiModern HeadRegular" panose="02020603020101020101" pitchFamily="18" charset="-127"/>
      <p:regular r:id="rId29"/>
    </p:embeddedFont>
    <p:embeddedFont>
      <p:font typeface="Cambria Math" panose="02040503050406030204" pitchFamily="18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700"/>
    <a:srgbClr val="FCE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729"/>
  </p:normalViewPr>
  <p:slideViewPr>
    <p:cSldViewPr snapToGrid="0" snapToObjects="1" showGuides="1">
      <p:cViewPr>
        <p:scale>
          <a:sx n="75" d="100"/>
          <a:sy n="75" d="100"/>
        </p:scale>
        <p:origin x="-522" y="-6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금연구역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73,391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97C-3B4C-82B5-40B1A1CD68EB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96,928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97C-3B4C-82B5-40B1A1CD68EB}"/>
                </c:ext>
              </c:extLst>
            </c:dLbl>
            <c:dLbl>
              <c:idx val="2"/>
              <c:layout>
                <c:manualLayout>
                  <c:x val="-0.10615576722682364"/>
                  <c:y val="-0.15824389554106313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118,060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236,204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997C-3B4C-82B5-40B1A1CD68EB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244,670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97C-3B4C-82B5-40B1A1CD68EB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altLang="ko-KR" sz="900" dirty="0" smtClean="0">
                        <a:latin typeface="+mj-ea"/>
                        <a:ea typeface="+mj-ea"/>
                      </a:rPr>
                      <a:t>265,113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997C-3B4C-82B5-40B1A1CD68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Sheet1!$B$2:$B$7</c:f>
              <c:numCache>
                <c:formatCode>_(* #,##0_);_(* \(#,##0\);_(* "-"_);_(@_)</c:formatCode>
                <c:ptCount val="6"/>
                <c:pt idx="0">
                  <c:v>73391</c:v>
                </c:pt>
                <c:pt idx="1">
                  <c:v>96928</c:v>
                </c:pt>
                <c:pt idx="2">
                  <c:v>118060</c:v>
                </c:pt>
                <c:pt idx="3">
                  <c:v>236204</c:v>
                </c:pt>
                <c:pt idx="4">
                  <c:v>244670</c:v>
                </c:pt>
                <c:pt idx="5">
                  <c:v>265113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97C-3B4C-82B5-40B1A1CD68E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4719360"/>
        <c:axId val="134722304"/>
      </c:lineChart>
      <c:catAx>
        <c:axId val="13471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4722304"/>
        <c:crosses val="autoZero"/>
        <c:auto val="1"/>
        <c:lblAlgn val="ctr"/>
        <c:lblOffset val="100"/>
        <c:noMultiLvlLbl val="0"/>
      </c:catAx>
      <c:valAx>
        <c:axId val="134722304"/>
        <c:scaling>
          <c:orientation val="minMax"/>
        </c:scaling>
        <c:delete val="1"/>
        <c:axPos val="l"/>
        <c:numFmt formatCode="_(* #,##0_);_(* \(#,##0\);_(* &quot;-&quot;_);_(@_)" sourceLinked="1"/>
        <c:majorTickMark val="none"/>
        <c:minorTickMark val="none"/>
        <c:tickLblPos val="nextTo"/>
        <c:crossAx val="13471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흡연 단속 현황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25000"/>
                  <a:alpha val="89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09D-5C43-AC82-58D2BA4D530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25000"/>
                  <a:alpha val="89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09D-5C43-AC82-58D2BA4D530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25000"/>
                  <a:alpha val="89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09D-5C43-AC82-58D2BA4D530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75000"/>
                  <a:alpha val="9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009D-5C43-AC82-58D2BA4D53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_(* #,##0_);_(* \(#,##0\);_(* "-"_);_(@_)</c:formatCode>
                <c:ptCount val="4"/>
                <c:pt idx="0">
                  <c:v>11387</c:v>
                </c:pt>
                <c:pt idx="1">
                  <c:v>25653</c:v>
                </c:pt>
                <c:pt idx="2">
                  <c:v>38045</c:v>
                </c:pt>
                <c:pt idx="3">
                  <c:v>40229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9D-5C43-AC82-58D2BA4D530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5329280"/>
        <c:axId val="135341952"/>
      </c:barChart>
      <c:catAx>
        <c:axId val="13532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5341952"/>
        <c:crosses val="autoZero"/>
        <c:auto val="1"/>
        <c:lblAlgn val="ctr"/>
        <c:lblOffset val="100"/>
        <c:noMultiLvlLbl val="0"/>
      </c:catAx>
      <c:valAx>
        <c:axId val="135341952"/>
        <c:scaling>
          <c:orientation val="minMax"/>
        </c:scaling>
        <c:delete val="1"/>
        <c:axPos val="l"/>
        <c:numFmt formatCode="_(* #,##0_);_(* \(#,##0\);_(* &quot;-&quot;_);_(@_)" sourceLinked="1"/>
        <c:majorTickMark val="none"/>
        <c:minorTickMark val="none"/>
        <c:tickLblPos val="nextTo"/>
        <c:crossAx val="13532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E768E-3625-1B48-A1B3-55166C7A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65A1504-39A1-A840-8869-6CAD54B30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8894B6-D6A5-AA4A-BE8B-419BF7DF8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A6F8-724D-6140-A010-2B8D0524D8D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73988C-FD45-3849-B981-29729362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6E218F-E10E-3D49-A91B-50212A96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F242-80DA-ED4D-BFC2-936C1D1C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85000"/>
            <a:lum/>
          </a:blip>
          <a:srcRect/>
          <a:stretch>
            <a:fillRect t="-28000" r="-3000" b="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3019F-3E0B-CD4C-BEA1-D86B17B5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28D240-7B02-0648-AC86-B8CA3211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  <a:lvl2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2pPr>
            <a:lvl3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3pPr>
            <a:lvl4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4pPr>
            <a:lvl5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A84500-565B-5744-8C53-384DFE8A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A6F8-724D-6140-A010-2B8D0524D8D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10778D-8849-194B-99C0-515FB8AB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2B9B13-EA8B-2149-9FDE-E71BDFB0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F242-80DA-ED4D-BFC2-936C1D1C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alphaModFix amt="70000"/>
            <a:lum/>
          </a:blip>
          <a:srcRect/>
          <a:stretch>
            <a:fillRect t="54000" r="-57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3019F-3E0B-CD4C-BEA1-D86B17B5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28D240-7B02-0648-AC86-B8CA3211C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1pPr>
            <a:lvl2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2pPr>
            <a:lvl3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3pPr>
            <a:lvl4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4pPr>
            <a:lvl5pPr>
              <a:defRPr>
                <a:latin typeface="YouandiModern HeadRegular" panose="02020603020101020101" pitchFamily="18" charset="-127"/>
                <a:ea typeface="YouandiModern HeadRegular" panose="02020603020101020101" pitchFamily="18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A84500-565B-5744-8C53-384DFE8A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A6F8-724D-6140-A010-2B8D0524D8D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10778D-8849-194B-99C0-515FB8AB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2B9B13-EA8B-2149-9FDE-E71BDFB0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F242-80DA-ED4D-BFC2-936C1D1C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F851791-BEC6-204A-AE3F-1996C70D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1D5EF9-BEC7-6D4F-80DE-EF4784FED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949EC5-864E-3F49-8338-DB0223A0F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A6F8-724D-6140-A010-2B8D0524D8DF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76C0A6-FA64-0A49-B6DB-1614E3889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B19417-2F13-4C4E-9258-C2705742E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1F242-80DA-ED4D-BFC2-936C1D1C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FB6CB-5197-1F42-A7E7-BEF5811FF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982" y="1041400"/>
            <a:ext cx="9656618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</a:rPr>
              <a:t>GIS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</a:rPr>
              <a:t>를 활용한 서울시 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</a:rPr>
              <a:t>흡연부스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</a:rPr>
              <a:t> 접근성 분석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8ADC1009-8780-E94E-A04B-6BBBFACE4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87441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2012024035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주재성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algn="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2014024010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박다솜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1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95D1629-2363-4A41-9F42-73963B8CF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75987"/>
              </p:ext>
            </p:extLst>
          </p:nvPr>
        </p:nvGraphicFramePr>
        <p:xfrm>
          <a:off x="1384300" y="1930026"/>
          <a:ext cx="4175920" cy="3833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184">
                  <a:extLst>
                    <a:ext uri="{9D8B030D-6E8A-4147-A177-3AD203B41FA5}">
                      <a16:colId xmlns:a16="http://schemas.microsoft.com/office/drawing/2014/main" xmlns="" val="1694203997"/>
                    </a:ext>
                  </a:extLst>
                </a:gridCol>
                <a:gridCol w="835184">
                  <a:extLst>
                    <a:ext uri="{9D8B030D-6E8A-4147-A177-3AD203B41FA5}">
                      <a16:colId xmlns:a16="http://schemas.microsoft.com/office/drawing/2014/main" xmlns="" val="3728540943"/>
                    </a:ext>
                  </a:extLst>
                </a:gridCol>
                <a:gridCol w="835184">
                  <a:extLst>
                    <a:ext uri="{9D8B030D-6E8A-4147-A177-3AD203B41FA5}">
                      <a16:colId xmlns:a16="http://schemas.microsoft.com/office/drawing/2014/main" xmlns="" val="839063539"/>
                    </a:ext>
                  </a:extLst>
                </a:gridCol>
                <a:gridCol w="835184">
                  <a:extLst>
                    <a:ext uri="{9D8B030D-6E8A-4147-A177-3AD203B41FA5}">
                      <a16:colId xmlns:a16="http://schemas.microsoft.com/office/drawing/2014/main" xmlns="" val="3192161716"/>
                    </a:ext>
                  </a:extLst>
                </a:gridCol>
                <a:gridCol w="835184">
                  <a:extLst>
                    <a:ext uri="{9D8B030D-6E8A-4147-A177-3AD203B41FA5}">
                      <a16:colId xmlns:a16="http://schemas.microsoft.com/office/drawing/2014/main" xmlns="" val="875184835"/>
                    </a:ext>
                  </a:extLst>
                </a:gridCol>
              </a:tblGrid>
              <a:tr h="38255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40004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구별 인구수</a:t>
                      </a:r>
                    </a:p>
                  </a:txBody>
                  <a:tcPr marL="7033" marR="7033" marT="703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0656479"/>
                  </a:ext>
                </a:extLst>
              </a:tr>
              <a:tr h="16431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기간</a:t>
                      </a:r>
                      <a:endParaRPr lang="ko-KR" altLang="en-US" sz="900" b="1" i="0" u="none" strike="noStrike" dirty="0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자치구</a:t>
                      </a:r>
                      <a:endParaRPr lang="ko-KR" altLang="en-US" sz="900" b="1" i="0" u="none" strike="noStrike" dirty="0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인구</a:t>
                      </a:r>
                      <a:endParaRPr lang="ko-KR" altLang="en-US" sz="9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2271873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한국인</a:t>
                      </a:r>
                      <a:endParaRPr lang="ko-KR" altLang="en-US" sz="9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7591137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계</a:t>
                      </a:r>
                      <a:endParaRPr lang="ko-KR" altLang="en-US" sz="900" b="0" i="0" u="none" strike="noStrike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남자</a:t>
                      </a:r>
                      <a:endParaRPr lang="ko-KR" altLang="en-US" sz="9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여자</a:t>
                      </a:r>
                      <a:endParaRPr lang="ko-KR" altLang="en-US" sz="9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603705199"/>
                  </a:ext>
                </a:extLst>
              </a:tr>
              <a:tr h="164311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2016.4/4</a:t>
                      </a:r>
                      <a:endParaRPr 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합계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9,930,616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4,876,789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5,053,827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312163539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152,737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75,201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77,536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1805791548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125,249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62,204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63,045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3965767142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용산구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230,241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111,601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118,640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1985283966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성동구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299,259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148,326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150,933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3634521624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광진구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357,215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174,797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182,418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136979407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동대문구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355,069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177,640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177,429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3166596200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중랑구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411,005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204,900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206,105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877224392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성북구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450,355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219,951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230,404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1402692096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강북구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327,195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160,861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166,334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329547004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도봉구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348,220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171,238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176,982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637337776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노원구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567,581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276,333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291,248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464476453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은평구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491,476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239,183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252,293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217598929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서대문구</a:t>
                      </a:r>
                      <a:endParaRPr lang="ko-KR" altLang="en-US" sz="9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314,194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152,510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161,684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761810253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마포구</a:t>
                      </a:r>
                      <a:endParaRPr lang="ko-KR" alt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379,892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182,162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197,730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3906567717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양천구</a:t>
                      </a:r>
                      <a:endParaRPr lang="ko-KR" alt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477,739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236,290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241,449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848930210"/>
                  </a:ext>
                </a:extLst>
              </a:tr>
              <a:tr h="164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강서구</a:t>
                      </a:r>
                      <a:endParaRPr lang="ko-KR" alt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595,485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290,478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305,007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985732180"/>
                  </a:ext>
                </a:extLst>
              </a:tr>
              <a:tr h="16431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676767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676767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033" marR="7033" marT="703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033" marR="7033" marT="7033" marB="0" anchor="ctr"/>
                </a:tc>
                <a:extLst>
                  <a:ext uri="{0D108BD9-81ED-4DB2-BD59-A6C34878D82A}">
                    <a16:rowId xmlns:a16="http://schemas.microsoft.com/office/drawing/2014/main" xmlns="" val="22984140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F8E03D4D-379F-A54C-AFFF-3AA7B347F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076951"/>
              </p:ext>
            </p:extLst>
          </p:nvPr>
        </p:nvGraphicFramePr>
        <p:xfrm>
          <a:off x="6631782" y="1934446"/>
          <a:ext cx="4176000" cy="3848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6000">
                  <a:extLst>
                    <a:ext uri="{9D8B030D-6E8A-4147-A177-3AD203B41FA5}">
                      <a16:colId xmlns:a16="http://schemas.microsoft.com/office/drawing/2014/main" xmlns="" val="1479504055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xmlns="" val="1864563788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xmlns="" val="2150017704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xmlns="" val="2399390223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xmlns="" val="1726328624"/>
                    </a:ext>
                  </a:extLst>
                </a:gridCol>
                <a:gridCol w="696000">
                  <a:extLst>
                    <a:ext uri="{9D8B030D-6E8A-4147-A177-3AD203B41FA5}">
                      <a16:colId xmlns:a16="http://schemas.microsoft.com/office/drawing/2014/main" xmlns="" val="627019587"/>
                    </a:ext>
                  </a:extLst>
                </a:gridCol>
              </a:tblGrid>
              <a:tr h="32615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rgbClr val="40004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구별 </a:t>
                      </a:r>
                      <a:r>
                        <a:rPr lang="ko-KR" altLang="en-US" sz="1700" b="0" i="0" u="none" strike="noStrike" dirty="0" err="1">
                          <a:solidFill>
                            <a:srgbClr val="40004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흡연율</a:t>
                      </a:r>
                      <a:endParaRPr lang="ko-KR" altLang="en-US" sz="1700" b="0" i="0" u="none" strike="noStrike" dirty="0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40004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40004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535353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535353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535353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2829345341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기간</a:t>
                      </a:r>
                      <a:endParaRPr lang="ko-KR" altLang="en-US" sz="1000" b="1" i="0" u="none" strike="noStrike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구분</a:t>
                      </a:r>
                      <a:endParaRPr lang="ko-KR" altLang="en-US" sz="1000" b="1" i="0" u="none" strike="noStrike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구분</a:t>
                      </a:r>
                      <a:endParaRPr lang="ko-KR" altLang="en-US" sz="1000" b="1" i="0" u="none" strike="noStrike">
                        <a:solidFill>
                          <a:srgbClr val="40004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전체</a:t>
                      </a:r>
                      <a:endParaRPr lang="ko-KR" altLang="en-US" sz="1000" b="0" i="0" u="none" strike="noStrike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남자</a:t>
                      </a:r>
                      <a:endParaRPr lang="ko-KR" altLang="en-US" sz="10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여자</a:t>
                      </a:r>
                      <a:endParaRPr lang="ko-KR" altLang="en-US" sz="1000" b="0" i="0" u="none" strike="noStrike" dirty="0">
                        <a:solidFill>
                          <a:srgbClr val="535353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988302112"/>
                  </a:ext>
                </a:extLst>
              </a:tr>
              <a:tr h="194622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2016</a:t>
                      </a:r>
                      <a:endParaRPr lang="en-US" sz="10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36.6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98687749"/>
                  </a:ext>
                </a:extLst>
              </a:tr>
              <a:tr h="194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1263014766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22.2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615369530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용산구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1507725855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성동구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38.6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670517542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광진구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509048627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1463029941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중랑구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1476625596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성북구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2438977230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강북구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089321356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도봉구</a:t>
                      </a:r>
                      <a:endParaRPr lang="ko-KR" altLang="en-US" sz="10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38.8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1470322845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33.7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400605608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은평구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946603894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35.2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602170013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마포구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35.2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58841634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양천구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34.9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842432029"/>
                  </a:ext>
                </a:extLst>
              </a:tr>
              <a:tr h="1842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강서구</a:t>
                      </a:r>
                      <a:endParaRPr lang="ko-KR" altLang="en-US" sz="1000" b="0" i="0" u="none" strike="noStrike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597618056"/>
                  </a:ext>
                </a:extLst>
              </a:tr>
              <a:tr h="18428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676767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676767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945" marR="7945" marT="7945" marB="0" anchor="ctr"/>
                </a:tc>
                <a:extLst>
                  <a:ext uri="{0D108BD9-81ED-4DB2-BD59-A6C34878D82A}">
                    <a16:rowId xmlns:a16="http://schemas.microsoft.com/office/drawing/2014/main" xmlns="" val="304254632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87C35EC-D6A9-074E-80E5-DFBE5D68404A}"/>
              </a:ext>
            </a:extLst>
          </p:cNvPr>
          <p:cNvSpPr txBox="1"/>
          <p:nvPr/>
        </p:nvSpPr>
        <p:spPr>
          <a:xfrm>
            <a:off x="8254187" y="5763111"/>
            <a:ext cx="26292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 서울시 </a:t>
            </a:r>
            <a:r>
              <a:rPr lang="ko-KR" altLang="en-US" sz="800" dirty="0" err="1"/>
              <a:t>열린데이터</a:t>
            </a:r>
            <a:r>
              <a:rPr lang="ko-KR" altLang="en-US" sz="800" dirty="0"/>
              <a:t> 광장</a:t>
            </a:r>
            <a:r>
              <a:rPr lang="en-US" altLang="ko-KR" sz="800" dirty="0"/>
              <a:t>,</a:t>
            </a:r>
            <a:r>
              <a:rPr lang="ko-KR" altLang="en-US" sz="800" dirty="0"/>
              <a:t> 서울시 </a:t>
            </a:r>
            <a:r>
              <a:rPr lang="ko-KR" altLang="en-US" sz="800" dirty="0" err="1"/>
              <a:t>현재흡연율</a:t>
            </a:r>
            <a:r>
              <a:rPr lang="ko-KR" altLang="en-US" sz="800" dirty="0"/>
              <a:t> 통계</a:t>
            </a:r>
            <a:endParaRPr 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3521FEF-1A42-0747-AB24-C6DAECBF8976}"/>
              </a:ext>
            </a:extLst>
          </p:cNvPr>
          <p:cNvSpPr txBox="1"/>
          <p:nvPr/>
        </p:nvSpPr>
        <p:spPr>
          <a:xfrm>
            <a:off x="2691587" y="5786810"/>
            <a:ext cx="29979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 서울시 </a:t>
            </a:r>
            <a:r>
              <a:rPr lang="ko-KR" altLang="en-US" sz="800" dirty="0" err="1"/>
              <a:t>열린데이터</a:t>
            </a:r>
            <a:r>
              <a:rPr lang="ko-KR" altLang="en-US" sz="800" dirty="0"/>
              <a:t> 광장</a:t>
            </a:r>
            <a:r>
              <a:rPr lang="en-US" altLang="ko-KR" sz="800" dirty="0"/>
              <a:t>,</a:t>
            </a:r>
            <a:r>
              <a:rPr lang="ko-KR" altLang="en-US" sz="800" dirty="0"/>
              <a:t> 서울시 주민등록인구</a:t>
            </a:r>
            <a:r>
              <a:rPr lang="en-US" altLang="ko-KR" sz="800" dirty="0"/>
              <a:t>(</a:t>
            </a:r>
            <a:r>
              <a:rPr lang="ko-KR" altLang="en-US" sz="800" dirty="0"/>
              <a:t>구별</a:t>
            </a:r>
            <a:r>
              <a:rPr lang="en-US" altLang="ko-KR" sz="800" dirty="0"/>
              <a:t>) </a:t>
            </a:r>
            <a:r>
              <a:rPr lang="ko-KR" altLang="en-US" sz="800" dirty="0"/>
              <a:t>통계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860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07346"/>
              </p:ext>
            </p:extLst>
          </p:nvPr>
        </p:nvGraphicFramePr>
        <p:xfrm>
          <a:off x="3822854" y="1567784"/>
          <a:ext cx="3680464" cy="4482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1245"/>
                <a:gridCol w="1221245"/>
                <a:gridCol w="1237974"/>
              </a:tblGrid>
              <a:tr h="1539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년도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자치구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흡연자수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53919">
                <a:tc rowSpan="26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합계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1,938,736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27,805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31,158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용산구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44,897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금천구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57,199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58,754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성동구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61,348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영등포구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63,375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강북구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68,057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광진구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69,300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마포구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71,800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동작구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73,382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74,209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도봉구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74,867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서초구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78,706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강동구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81,283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양천구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85,515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90,421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강남구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90,738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구로구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92,279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성북구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99,528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은평구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101,736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106,138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송파구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111,173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관악구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</a:t>
                      </a:r>
                      <a:r>
                        <a:rPr lang="en-US" altLang="ko-KR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112,521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  <a:tr h="153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강서구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     </a:t>
                      </a:r>
                      <a:r>
                        <a:rPr lang="en-US" altLang="ko-KR" sz="10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112,547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7693" marR="7693" marT="7693" marB="0"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576343" y="5788778"/>
            <a:ext cx="2884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자치구별 흡연자수 </a:t>
            </a:r>
            <a:r>
              <a:rPr lang="en-US" altLang="ko-KR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= </a:t>
            </a:r>
            <a:r>
              <a:rPr lang="ko-KR" altLang="en-US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주민등록 인구 </a:t>
            </a:r>
            <a:r>
              <a:rPr lang="en-US" altLang="ko-KR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X </a:t>
            </a:r>
            <a:r>
              <a:rPr lang="ko-KR" altLang="en-US" sz="1100" dirty="0" err="1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흡연률</a:t>
            </a:r>
            <a:r>
              <a:rPr lang="en-US" altLang="ko-KR" sz="11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1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2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11">
            <a:extLst>
              <a:ext uri="{FF2B5EF4-FFF2-40B4-BE49-F238E27FC236}">
                <a16:creationId xmlns:a16="http://schemas.microsoft.com/office/drawing/2014/main" xmlns="" id="{AEF72114-E745-E641-8E83-51D5E150660F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FC08B64-31B1-1540-A621-6D4933F45EAE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5D3128-F316-D248-AB6A-08AE8AA58CB5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0F6EFF48-908E-0C46-A206-C50BD508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892621"/>
              </p:ext>
            </p:extLst>
          </p:nvPr>
        </p:nvGraphicFramePr>
        <p:xfrm>
          <a:off x="1558184" y="1749120"/>
          <a:ext cx="9109814" cy="3661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9477">
                  <a:extLst>
                    <a:ext uri="{9D8B030D-6E8A-4147-A177-3AD203B41FA5}">
                      <a16:colId xmlns:a16="http://schemas.microsoft.com/office/drawing/2014/main" xmlns="" val="1813059265"/>
                    </a:ext>
                  </a:extLst>
                </a:gridCol>
                <a:gridCol w="739477">
                  <a:extLst>
                    <a:ext uri="{9D8B030D-6E8A-4147-A177-3AD203B41FA5}">
                      <a16:colId xmlns:a16="http://schemas.microsoft.com/office/drawing/2014/main" xmlns="" val="3621046735"/>
                    </a:ext>
                  </a:extLst>
                </a:gridCol>
                <a:gridCol w="1513674">
                  <a:extLst>
                    <a:ext uri="{9D8B030D-6E8A-4147-A177-3AD203B41FA5}">
                      <a16:colId xmlns:a16="http://schemas.microsoft.com/office/drawing/2014/main" xmlns="" val="2305059432"/>
                    </a:ext>
                  </a:extLst>
                </a:gridCol>
                <a:gridCol w="1846961">
                  <a:extLst>
                    <a:ext uri="{9D8B030D-6E8A-4147-A177-3AD203B41FA5}">
                      <a16:colId xmlns:a16="http://schemas.microsoft.com/office/drawing/2014/main" xmlns="" val="574012195"/>
                    </a:ext>
                  </a:extLst>
                </a:gridCol>
                <a:gridCol w="2124699">
                  <a:extLst>
                    <a:ext uri="{9D8B030D-6E8A-4147-A177-3AD203B41FA5}">
                      <a16:colId xmlns:a16="http://schemas.microsoft.com/office/drawing/2014/main" xmlns="" val="1058423020"/>
                    </a:ext>
                  </a:extLst>
                </a:gridCol>
                <a:gridCol w="749893">
                  <a:extLst>
                    <a:ext uri="{9D8B030D-6E8A-4147-A177-3AD203B41FA5}">
                      <a16:colId xmlns:a16="http://schemas.microsoft.com/office/drawing/2014/main" xmlns="" val="2302303899"/>
                    </a:ext>
                  </a:extLst>
                </a:gridCol>
                <a:gridCol w="656156">
                  <a:extLst>
                    <a:ext uri="{9D8B030D-6E8A-4147-A177-3AD203B41FA5}">
                      <a16:colId xmlns:a16="http://schemas.microsoft.com/office/drawing/2014/main" xmlns="" val="1701574957"/>
                    </a:ext>
                  </a:extLst>
                </a:gridCol>
                <a:gridCol w="739477">
                  <a:extLst>
                    <a:ext uri="{9D8B030D-6E8A-4147-A177-3AD203B41FA5}">
                      <a16:colId xmlns:a16="http://schemas.microsoft.com/office/drawing/2014/main" xmlns="" val="303733656"/>
                    </a:ext>
                  </a:extLst>
                </a:gridCol>
              </a:tblGrid>
              <a:tr h="368298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" altLang="en-US" sz="17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 금연구역 현황</a:t>
                      </a:r>
                      <a:endParaRPr lang="ko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238381"/>
                  </a:ext>
                </a:extLst>
              </a:tr>
              <a:tr h="3936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연  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자치단체명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금연구역종류</a:t>
                      </a:r>
                      <a:b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</a:b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(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/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거리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/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광장등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)</a:t>
                      </a:r>
                      <a:endParaRPr lang="en-US" altLang="ko" sz="9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명   칭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위치</a:t>
                      </a:r>
                      <a:r>
                        <a:rPr lang="en-US" altLang="ko-KR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주소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면적</a:t>
                      </a:r>
                      <a:r>
                        <a:rPr lang="en-US" altLang="ko-KR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(㎡) 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위도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경도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814348178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 중구 태평로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가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13,207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824784375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1-2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광화문광장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 종로구 세종로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18,840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37.5741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924589954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청계광장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 종로 서린동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14</a:t>
                      </a:r>
                      <a:endParaRPr lang="en-US" altLang="ko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2,026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37.5694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82183859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서울숲공원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성동구 성수동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가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685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1,156,498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37.5453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127.0385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09399974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응봉공원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금호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가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1-72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75,570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127.0217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725159696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보라매공원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동작구 신대방동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395</a:t>
                      </a:r>
                      <a:endParaRPr lang="en-US" altLang="ko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424,106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37.4935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126.9197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547811393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천호공원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강동구 천호동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360</a:t>
                      </a:r>
                      <a:endParaRPr lang="en-US" altLang="ko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26,697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37.5447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127.1263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03083011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시민의숲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서초구 양재동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236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258,992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37.4708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127.0356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465255194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길동생태공원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강동구 길동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18-3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80,683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37.5410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127.1552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075935599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남산공원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중구 회현동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가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100-177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2,898,351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126.9909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950609540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훈련원공원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중구 을지로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가 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40-3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16,735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127.0038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96306370"/>
                  </a:ext>
                </a:extLst>
              </a:tr>
              <a:tr h="223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낙산공원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 동숭동 산</a:t>
                      </a:r>
                      <a:r>
                        <a:rPr lang="en-US" altLang="ko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2-10 </a:t>
                      </a:r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일원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201,779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37.5808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127.0074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1444148"/>
                  </a:ext>
                </a:extLst>
              </a:tr>
              <a:tr h="22305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2479353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xmlns="" id="{D572728F-8EFE-EA44-A2F7-991A7D09B407}"/>
              </a:ext>
            </a:extLst>
          </p:cNvPr>
          <p:cNvSpPr/>
          <p:nvPr/>
        </p:nvSpPr>
        <p:spPr>
          <a:xfrm>
            <a:off x="1558184" y="5559911"/>
            <a:ext cx="1200150" cy="4572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505C50-D726-1146-B3DE-5EBF017C386E}"/>
              </a:ext>
            </a:extLst>
          </p:cNvPr>
          <p:cNvSpPr txBox="1"/>
          <p:nvPr/>
        </p:nvSpPr>
        <p:spPr>
          <a:xfrm>
            <a:off x="2771034" y="5603845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총 </a:t>
            </a:r>
            <a:r>
              <a:rPr lang="en-US" altLang="ko-KR" b="1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363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개의 금연구역</a:t>
            </a:r>
            <a:endParaRPr 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81BCC0B-F98C-BB45-B598-AFAE0307AB37}"/>
              </a:ext>
            </a:extLst>
          </p:cNvPr>
          <p:cNvSpPr txBox="1"/>
          <p:nvPr/>
        </p:nvSpPr>
        <p:spPr>
          <a:xfrm>
            <a:off x="7708533" y="5426789"/>
            <a:ext cx="2959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 서울시 </a:t>
            </a:r>
            <a:r>
              <a:rPr lang="ko-KR" altLang="en-US" sz="800" dirty="0" err="1"/>
              <a:t>열린데이터</a:t>
            </a:r>
            <a:r>
              <a:rPr lang="ko-KR" altLang="en-US" sz="800" dirty="0"/>
              <a:t> 광장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2016</a:t>
            </a:r>
            <a:r>
              <a:rPr lang="ko-KR" altLang="en-US" sz="800" dirty="0"/>
              <a:t> 서울시 금연구역 지정 현황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237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CC01923B-FAD2-E44A-A35C-5BB1BF3DE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83867"/>
              </p:ext>
            </p:extLst>
          </p:nvPr>
        </p:nvGraphicFramePr>
        <p:xfrm>
          <a:off x="1581149" y="1801667"/>
          <a:ext cx="9055101" cy="36323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xmlns="" val="3166673720"/>
                    </a:ext>
                  </a:extLst>
                </a:gridCol>
                <a:gridCol w="1877878">
                  <a:extLst>
                    <a:ext uri="{9D8B030D-6E8A-4147-A177-3AD203B41FA5}">
                      <a16:colId xmlns:a16="http://schemas.microsoft.com/office/drawing/2014/main" xmlns="" val="738702659"/>
                    </a:ext>
                  </a:extLst>
                </a:gridCol>
                <a:gridCol w="1408839">
                  <a:extLst>
                    <a:ext uri="{9D8B030D-6E8A-4147-A177-3AD203B41FA5}">
                      <a16:colId xmlns:a16="http://schemas.microsoft.com/office/drawing/2014/main" xmlns="" val="1786838050"/>
                    </a:ext>
                  </a:extLst>
                </a:gridCol>
                <a:gridCol w="2071113">
                  <a:extLst>
                    <a:ext uri="{9D8B030D-6E8A-4147-A177-3AD203B41FA5}">
                      <a16:colId xmlns:a16="http://schemas.microsoft.com/office/drawing/2014/main" xmlns="" val="1085870720"/>
                    </a:ext>
                  </a:extLst>
                </a:gridCol>
                <a:gridCol w="1408839">
                  <a:extLst>
                    <a:ext uri="{9D8B030D-6E8A-4147-A177-3AD203B41FA5}">
                      <a16:colId xmlns:a16="http://schemas.microsoft.com/office/drawing/2014/main" xmlns="" val="4132724154"/>
                    </a:ext>
                  </a:extLst>
                </a:gridCol>
                <a:gridCol w="650233">
                  <a:extLst>
                    <a:ext uri="{9D8B030D-6E8A-4147-A177-3AD203B41FA5}">
                      <a16:colId xmlns:a16="http://schemas.microsoft.com/office/drawing/2014/main" xmlns="" val="2720057656"/>
                    </a:ext>
                  </a:extLst>
                </a:gridCol>
                <a:gridCol w="698399">
                  <a:extLst>
                    <a:ext uri="{9D8B030D-6E8A-4147-A177-3AD203B41FA5}">
                      <a16:colId xmlns:a16="http://schemas.microsoft.com/office/drawing/2014/main" xmlns="" val="310857169"/>
                    </a:ext>
                  </a:extLst>
                </a:gridCol>
              </a:tblGrid>
              <a:tr h="370033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1700" dirty="0"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 거리 </a:t>
                      </a:r>
                      <a:r>
                        <a:rPr lang="ko-KR" altLang="en-US" sz="1700" dirty="0" err="1"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흡연시설</a:t>
                      </a:r>
                      <a:r>
                        <a:rPr lang="ko-KR" altLang="en-US" sz="1700" dirty="0"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 현황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34" charset="-127"/>
                        <a:ea typeface="굴림" panose="020B0600000101010101" pitchFamily="34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17938619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명칭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 err="1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대분류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주소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규모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위도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경도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578030091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교보빌딩 주차장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37.5709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126.9779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79255219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종로구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KT</a:t>
                      </a:r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본사 주차장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30㎡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37.5722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126.9779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257054193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서울시청 옆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48㎡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37.5662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126.9778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074400692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을지로입구역 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7, 8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번 출입구간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37.5657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126.9821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18017205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하나카드본사 측면부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37.5671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126.9811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686157499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하나은행본점 측면부</a:t>
                      </a:r>
                      <a:endParaRPr lang="ko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37.5671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126.9840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880946297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장교빌딩 전면부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36㎡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37.5672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126.9872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24640004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두산타워 전면부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36㎡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37.5690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127.0091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116641553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중 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서울역 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번출구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21㎡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37.5522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126.9721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81670595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용산구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완전폐쇄형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서울역 광장 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번출구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39㎡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37.5549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126.9717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767867681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용산구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완전폐쇄형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서울역 광장 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번출구</a:t>
                      </a:r>
                      <a:endParaRPr lang="ko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39㎡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37.5538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126.9692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40583781"/>
                  </a:ext>
                </a:extLst>
              </a:tr>
              <a:tr h="233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성동구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개방형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고산자로 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270 (</a:t>
                      </a:r>
                      <a:r>
                        <a:rPr lang="ko" alt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구청</a:t>
                      </a:r>
                      <a:r>
                        <a:rPr lang="en-US" altLang="ko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)</a:t>
                      </a:r>
                      <a:endParaRPr lang="en-US" altLang="ko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15.6㎡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37.5631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127.0362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97144121"/>
                  </a:ext>
                </a:extLst>
              </a:tr>
              <a:tr h="23302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ko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511184762"/>
                  </a:ext>
                </a:extLst>
              </a:tr>
            </a:tbl>
          </a:graphicData>
        </a:graphic>
      </p:graphicFrame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46790CC-8CEF-5A4D-A32B-631B2D64341D}"/>
              </a:ext>
            </a:extLst>
          </p:cNvPr>
          <p:cNvSpPr txBox="1"/>
          <p:nvPr/>
        </p:nvSpPr>
        <p:spPr>
          <a:xfrm>
            <a:off x="7923987" y="5434050"/>
            <a:ext cx="27542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 서울시 </a:t>
            </a:r>
            <a:r>
              <a:rPr lang="ko-KR" altLang="en-US" sz="800" dirty="0" err="1"/>
              <a:t>열린데이터</a:t>
            </a:r>
            <a:r>
              <a:rPr lang="ko-KR" altLang="en-US" sz="800" dirty="0"/>
              <a:t> 광장</a:t>
            </a:r>
            <a:r>
              <a:rPr lang="en-US" altLang="ko-KR" sz="800" dirty="0"/>
              <a:t>,</a:t>
            </a:r>
            <a:r>
              <a:rPr lang="ko-KR" altLang="en-US" sz="800" dirty="0"/>
              <a:t> 서울시 거리 </a:t>
            </a:r>
            <a:r>
              <a:rPr lang="ko-KR" altLang="en-US" sz="800" dirty="0" err="1"/>
              <a:t>흡연시설</a:t>
            </a:r>
            <a:r>
              <a:rPr lang="ko-KR" altLang="en-US" sz="800" dirty="0"/>
              <a:t> 현황</a:t>
            </a:r>
            <a:endParaRPr lang="en-US" sz="8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xmlns="" id="{56B3F018-7280-9E45-B727-E901EF5B8352}"/>
              </a:ext>
            </a:extLst>
          </p:cNvPr>
          <p:cNvSpPr/>
          <p:nvPr/>
        </p:nvSpPr>
        <p:spPr>
          <a:xfrm>
            <a:off x="1558184" y="5559911"/>
            <a:ext cx="1200150" cy="4572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64EDB44-29F7-1C41-9C2F-4F46808B79AE}"/>
              </a:ext>
            </a:extLst>
          </p:cNvPr>
          <p:cNvSpPr txBox="1"/>
          <p:nvPr/>
        </p:nvSpPr>
        <p:spPr>
          <a:xfrm>
            <a:off x="2771034" y="5603845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총 </a:t>
            </a:r>
            <a:r>
              <a:rPr lang="en-US" altLang="ko-KR" b="1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43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개의 </a:t>
            </a:r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흡연시설</a:t>
            </a:r>
            <a:endParaRPr 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40" t="12142" r="46736" b="56967"/>
          <a:stretch/>
        </p:blipFill>
        <p:spPr>
          <a:xfrm>
            <a:off x="1229193" y="1907498"/>
            <a:ext cx="6625653" cy="22597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5025" t="65746" r="4223" b="15606"/>
          <a:stretch/>
        </p:blipFill>
        <p:spPr>
          <a:xfrm>
            <a:off x="3853605" y="4706644"/>
            <a:ext cx="4001241" cy="1364106"/>
          </a:xfrm>
          <a:prstGeom prst="rect">
            <a:avLst/>
          </a:prstGeom>
          <a:ln w="15875">
            <a:solidFill>
              <a:schemeClr val="bg1">
                <a:lumMod val="65000"/>
              </a:schemeClr>
            </a:solidFill>
          </a:ln>
        </p:spPr>
      </p:pic>
      <p:sp>
        <p:nvSpPr>
          <p:cNvPr id="17" name="줄무늬가 있는 오른쪽 화살표 16"/>
          <p:cNvSpPr/>
          <p:nvPr/>
        </p:nvSpPr>
        <p:spPr>
          <a:xfrm>
            <a:off x="1514426" y="5186331"/>
            <a:ext cx="1557480" cy="567279"/>
          </a:xfrm>
          <a:prstGeom prst="stripedRightArrow">
            <a:avLst/>
          </a:prstGeom>
          <a:solidFill>
            <a:schemeClr val="accent1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86443" y="5034754"/>
            <a:ext cx="313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위ㆍ경도를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UTM-K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좌표로 바꾸어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6790CC-8CEF-5A4D-A32B-631B2D64341D}"/>
              </a:ext>
            </a:extLst>
          </p:cNvPr>
          <p:cNvSpPr txBox="1"/>
          <p:nvPr/>
        </p:nvSpPr>
        <p:spPr>
          <a:xfrm>
            <a:off x="6787097" y="6108341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</a:t>
            </a:r>
            <a:r>
              <a:rPr lang="ko-KR" altLang="en-US" sz="800" dirty="0"/>
              <a:t> 국토정보플랫폼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774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탐색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43BCC58-5D0E-894F-BDFD-ECFF75EB8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6" y="2145874"/>
            <a:ext cx="4581794" cy="415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3D6C514-5937-154C-B0F3-44A3E214A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13"/>
          <a:stretch/>
        </p:blipFill>
        <p:spPr>
          <a:xfrm>
            <a:off x="1210096" y="2147098"/>
            <a:ext cx="4576107" cy="41495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98278" y="164891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금연 구역 위치</a:t>
            </a:r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0876" y="1953619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*</a:t>
            </a:r>
            <a:r>
              <a:rPr lang="ko-KR" altLang="en-US" sz="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원의 크기는 면적을 나타냄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0313" y="1663908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4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위치</a:t>
            </a:r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347">
            <a:off x="1278292" y="3415033"/>
            <a:ext cx="1333057" cy="12677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347">
            <a:off x="6544692" y="3415032"/>
            <a:ext cx="1333057" cy="12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61271" cy="5451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4889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탐색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F7C41A-06C1-9749-9960-8E930AC82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05"/>
          <a:stretch/>
        </p:blipFill>
        <p:spPr>
          <a:xfrm>
            <a:off x="3507459" y="1956694"/>
            <a:ext cx="5216817" cy="4376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71846" y="1648918"/>
            <a:ext cx="2266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금연 구역과 </a:t>
            </a:r>
            <a:r>
              <a:rPr lang="ko-KR" altLang="en-US" sz="14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위치</a:t>
            </a:r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6906" y1="72727" x2="56906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393">
            <a:off x="3591083" y="3307901"/>
            <a:ext cx="1442232" cy="12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206" y="344702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01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616743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7577" y="34470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02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784" y="344983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03  GIS</a:t>
            </a:r>
            <a:r>
              <a:rPr lang="ko-KR" altLang="en-US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648" y="344983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04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2776" y="344983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7165930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965621" y="345048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EA13A608-1F60-1244-9457-9215F92F0A01}"/>
              </a:ext>
            </a:extLst>
          </p:cNvPr>
          <p:cNvSpPr/>
          <p:nvPr/>
        </p:nvSpPr>
        <p:spPr>
          <a:xfrm>
            <a:off x="3340100" y="2056763"/>
            <a:ext cx="5524499" cy="3696338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141651" cy="45719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5754"/>
            <a:ext cx="11416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 개요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69DBAB7-9D59-B241-AEAB-4934CD4674B8}"/>
                  </a:ext>
                </a:extLst>
              </p:cNvPr>
              <p:cNvSpPr txBox="1"/>
              <p:nvPr/>
            </p:nvSpPr>
            <p:spPr>
              <a:xfrm>
                <a:off x="5123109" y="2845785"/>
                <a:ext cx="197118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DBAB7-9D59-B241-AEAB-4934CD467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09" y="2845785"/>
                <a:ext cx="1971181" cy="575542"/>
              </a:xfrm>
              <a:prstGeom prst="rect">
                <a:avLst/>
              </a:prstGeom>
              <a:blipFill>
                <a:blip r:embed="rId2"/>
                <a:stretch>
                  <a:fillRect l="-11465" t="-171739" b="-2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684FFC7-308D-3741-8480-DB163F901F2B}"/>
              </a:ext>
            </a:extLst>
          </p:cNvPr>
          <p:cNvSpPr/>
          <p:nvPr/>
        </p:nvSpPr>
        <p:spPr>
          <a:xfrm>
            <a:off x="4991100" y="1828585"/>
            <a:ext cx="2209800" cy="422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접근성 측정 모형식</a:t>
            </a:r>
            <a:endParaRPr lang="en-US" sz="186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8A7D273-74EB-C84A-BC29-552A66E4D1FD}"/>
                  </a:ext>
                </a:extLst>
              </p:cNvPr>
              <p:cNvSpPr txBox="1"/>
              <p:nvPr/>
            </p:nvSpPr>
            <p:spPr>
              <a:xfrm>
                <a:off x="4830656" y="3854132"/>
                <a:ext cx="2556084" cy="1524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흡연부스까지의</a:t>
                </a:r>
                <a:r>
                  <a:rPr lang="ko-KR" alt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 접근성</a:t>
                </a:r>
                <a:endParaRPr lang="en-US" altLang="ko-KR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altLang="ko-KR" sz="50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흡연자 수</a:t>
                </a:r>
                <a:endParaRPr lang="en-US" altLang="ko-KR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altLang="ko-KR" sz="50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en-US" b="0" dirty="0" err="1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흡연시설까지의</a:t>
                </a:r>
                <a:r>
                  <a:rPr 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 </a:t>
                </a:r>
                <a:r>
                  <a:rPr lang="en-US" b="0" dirty="0" err="1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거리</a:t>
                </a:r>
                <a:endParaRPr lang="en-US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sz="500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상수 </a:t>
                </a:r>
                <a:r>
                  <a:rPr lang="en-US" altLang="ko-KR" b="0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ko-KR" b="0" dirty="0"/>
                  <a:t>)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A7D273-74EB-C84A-BC29-552A66E4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56" y="3854132"/>
                <a:ext cx="2556084" cy="1524072"/>
              </a:xfrm>
              <a:prstGeom prst="rect">
                <a:avLst/>
              </a:prstGeom>
              <a:blipFill>
                <a:blip r:embed="rId3"/>
                <a:stretch>
                  <a:fillRect l="-2463" t="-4132" r="-4433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9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EA13A608-1F60-1244-9457-9215F92F0A01}"/>
              </a:ext>
            </a:extLst>
          </p:cNvPr>
          <p:cNvSpPr/>
          <p:nvPr/>
        </p:nvSpPr>
        <p:spPr>
          <a:xfrm>
            <a:off x="3340100" y="2056763"/>
            <a:ext cx="5524499" cy="3696338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141651" cy="45719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6058" y="1095754"/>
            <a:ext cx="11416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 개요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69DBAB7-9D59-B241-AEAB-4934CD4674B8}"/>
                  </a:ext>
                </a:extLst>
              </p:cNvPr>
              <p:cNvSpPr txBox="1"/>
              <p:nvPr/>
            </p:nvSpPr>
            <p:spPr>
              <a:xfrm>
                <a:off x="5123109" y="2845785"/>
                <a:ext cx="1971181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DBAB7-9D59-B241-AEAB-4934CD467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09" y="2845785"/>
                <a:ext cx="1971181" cy="575542"/>
              </a:xfrm>
              <a:prstGeom prst="rect">
                <a:avLst/>
              </a:prstGeom>
              <a:blipFill>
                <a:blip r:embed="rId2"/>
                <a:stretch>
                  <a:fillRect l="-11465" t="-171739" b="-2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684FFC7-308D-3741-8480-DB163F901F2B}"/>
              </a:ext>
            </a:extLst>
          </p:cNvPr>
          <p:cNvSpPr/>
          <p:nvPr/>
        </p:nvSpPr>
        <p:spPr>
          <a:xfrm>
            <a:off x="4991100" y="1828585"/>
            <a:ext cx="2209800" cy="422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접근성 측정 모형식</a:t>
            </a:r>
            <a:endParaRPr lang="en-US" sz="186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8A7D273-74EB-C84A-BC29-552A66E4D1FD}"/>
                  </a:ext>
                </a:extLst>
              </p:cNvPr>
              <p:cNvSpPr txBox="1"/>
              <p:nvPr/>
            </p:nvSpPr>
            <p:spPr>
              <a:xfrm>
                <a:off x="4830656" y="3854132"/>
                <a:ext cx="2556084" cy="1524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흡연부스까지의</a:t>
                </a:r>
                <a:r>
                  <a:rPr lang="ko-KR" alt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 접근성</a:t>
                </a:r>
                <a:endParaRPr lang="en-US" altLang="ko-KR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altLang="ko-KR" sz="50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흡연자 수</a:t>
                </a:r>
                <a:endParaRPr lang="en-US" altLang="ko-KR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altLang="ko-KR" sz="50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en-US" b="0" dirty="0" err="1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흡연시설까지의</a:t>
                </a:r>
                <a:r>
                  <a:rPr 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 </a:t>
                </a:r>
                <a:r>
                  <a:rPr lang="en-US" b="0" dirty="0" err="1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거리</a:t>
                </a:r>
                <a:endParaRPr lang="en-US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:endParaRPr lang="en-US" sz="500" b="0" dirty="0">
                  <a:latin typeface="YouandiModern HeadRegular" panose="02020603020101020101" pitchFamily="18" charset="-127"/>
                  <a:ea typeface="YouandiModern HeadRegular" panose="02020603020101020101" pitchFamily="18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: </a:t>
                </a:r>
                <a:r>
                  <a:rPr lang="ko-KR" altLang="en-US" b="0" dirty="0"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상수 </a:t>
                </a:r>
                <a:r>
                  <a:rPr lang="en-US" altLang="ko-KR" b="0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ko-KR" b="0" dirty="0"/>
                  <a:t>)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A7D273-74EB-C84A-BC29-552A66E4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56" y="3854132"/>
                <a:ext cx="2556084" cy="1524072"/>
              </a:xfrm>
              <a:prstGeom prst="rect">
                <a:avLst/>
              </a:prstGeom>
              <a:blipFill>
                <a:blip r:embed="rId3"/>
                <a:stretch>
                  <a:fillRect l="-2463" t="-4132" r="-4433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xmlns="" id="{7AFF0436-1FF1-424F-937E-9463656B61D8}"/>
              </a:ext>
            </a:extLst>
          </p:cNvPr>
          <p:cNvCxnSpPr>
            <a:cxnSpLocks/>
          </p:cNvCxnSpPr>
          <p:nvPr/>
        </p:nvCxnSpPr>
        <p:spPr>
          <a:xfrm flipV="1">
            <a:off x="6858000" y="3449014"/>
            <a:ext cx="2602711" cy="894386"/>
          </a:xfrm>
          <a:prstGeom prst="curvedConnector3">
            <a:avLst>
              <a:gd name="adj1" fmla="val 46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4D255B6-C5AE-D049-AE82-CF85B6C57586}"/>
              </a:ext>
            </a:extLst>
          </p:cNvPr>
          <p:cNvSpPr txBox="1"/>
          <p:nvPr/>
        </p:nvSpPr>
        <p:spPr>
          <a:xfrm>
            <a:off x="9676227" y="3200103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YouandiModern HeadRegular" panose="02020603020101020101" pitchFamily="18" charset="-127"/>
                <a:ea typeface="YouandiModern HeadRegular" panose="02020603020101020101" pitchFamily="18" charset="-127"/>
                <a:cs typeface="Al Bayan Plain" pitchFamily="2" charset="-78"/>
              </a:rPr>
              <a:t>각 지점 자치구 </a:t>
            </a:r>
            <a:endParaRPr lang="en-US" altLang="ko-KR" sz="1600" dirty="0">
              <a:latin typeface="YouandiModern HeadRegular" panose="02020603020101020101" pitchFamily="18" charset="-127"/>
              <a:ea typeface="YouandiModern HeadRegular" panose="02020603020101020101" pitchFamily="18" charset="-127"/>
              <a:cs typeface="Al Bayan Plain" pitchFamily="2" charset="-78"/>
            </a:endParaRPr>
          </a:p>
          <a:p>
            <a:pPr algn="ctr"/>
            <a:r>
              <a:rPr lang="ko-KR" altLang="en-US" sz="1600" dirty="0">
                <a:latin typeface="YouandiModern HeadRegular" panose="02020603020101020101" pitchFamily="18" charset="-127"/>
                <a:ea typeface="YouandiModern HeadRegular" panose="02020603020101020101" pitchFamily="18" charset="-127"/>
                <a:cs typeface="Al Bayan Plain" pitchFamily="2" charset="-78"/>
              </a:rPr>
              <a:t> 흡연자 수</a:t>
            </a:r>
            <a:endParaRPr lang="en-US" sz="1600" dirty="0">
              <a:latin typeface="YouandiModern HeadRegular" panose="02020603020101020101" pitchFamily="18" charset="-127"/>
              <a:ea typeface="YouandiModern HeadRegular" panose="02020603020101020101" pitchFamily="18" charset="-127"/>
              <a:cs typeface="Al Bayan Plain" pitchFamily="2" charset="-78"/>
            </a:endParaRP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xmlns="" id="{81B72B0E-D339-E145-8639-A52E2211888B}"/>
              </a:ext>
            </a:extLst>
          </p:cNvPr>
          <p:cNvCxnSpPr>
            <a:cxnSpLocks/>
          </p:cNvCxnSpPr>
          <p:nvPr/>
        </p:nvCxnSpPr>
        <p:spPr>
          <a:xfrm rot="10800000">
            <a:off x="2862264" y="3784878"/>
            <a:ext cx="1968392" cy="9395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8EB651-E700-8749-9E02-9BBCABFA9521}"/>
              </a:ext>
            </a:extLst>
          </p:cNvPr>
          <p:cNvSpPr txBox="1"/>
          <p:nvPr/>
        </p:nvSpPr>
        <p:spPr>
          <a:xfrm>
            <a:off x="747810" y="3583053"/>
            <a:ext cx="2278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YouandiModern HeadRegular" panose="02020603020101020101" pitchFamily="18" charset="-127"/>
                <a:ea typeface="YouandiModern HeadRegular" panose="02020603020101020101" pitchFamily="18" charset="-127"/>
                <a:cs typeface="Al Bayan Plain" pitchFamily="2" charset="-78"/>
              </a:rPr>
              <a:t>각 지점에서</a:t>
            </a:r>
            <a:endParaRPr lang="en-US" altLang="ko-KR" sz="1600" dirty="0">
              <a:latin typeface="YouandiModern HeadRegular" panose="02020603020101020101" pitchFamily="18" charset="-127"/>
              <a:ea typeface="YouandiModern HeadRegular" panose="02020603020101020101" pitchFamily="18" charset="-127"/>
              <a:cs typeface="Al Bayan Plain" pitchFamily="2" charset="-78"/>
            </a:endParaRPr>
          </a:p>
          <a:p>
            <a:pPr algn="ctr"/>
            <a:r>
              <a:rPr lang="ko-KR" altLang="en-US" sz="1600" dirty="0">
                <a:latin typeface="YouandiModern HeadRegular" panose="02020603020101020101" pitchFamily="18" charset="-127"/>
                <a:ea typeface="YouandiModern HeadRegular" panose="02020603020101020101" pitchFamily="18" charset="-127"/>
                <a:cs typeface="Al Bayan Plain" pitchFamily="2" charset="-78"/>
              </a:rPr>
              <a:t>흡연시설까지의 최단거리</a:t>
            </a:r>
            <a:endParaRPr lang="en-US" sz="1600" dirty="0">
              <a:latin typeface="YouandiModern HeadRegular" panose="02020603020101020101" pitchFamily="18" charset="-127"/>
              <a:ea typeface="YouandiModern HeadRegular" panose="02020603020101020101" pitchFamily="18" charset="-127"/>
              <a:cs typeface="Al Bayan Pla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45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206" y="344702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01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616743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7577" y="34470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02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784" y="344983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03  GIS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648" y="344983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04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2776" y="344983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7165930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965621" y="345048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1">
            <a:extLst>
              <a:ext uri="{FF2B5EF4-FFF2-40B4-BE49-F238E27FC236}">
                <a16:creationId xmlns:a16="http://schemas.microsoft.com/office/drawing/2014/main" xmlns="" id="{6ADB38C4-D47C-1740-88F0-1E9B20F26033}"/>
              </a:ext>
            </a:extLst>
          </p:cNvPr>
          <p:cNvSpPr/>
          <p:nvPr/>
        </p:nvSpPr>
        <p:spPr>
          <a:xfrm>
            <a:off x="1066058" y="1492020"/>
            <a:ext cx="1327666" cy="53168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xmlns="" id="{FD0B639F-DE2B-D948-A82A-126A2B70EDEA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AE0257-5D73-1F4A-951C-4AB1A9D5C801}"/>
              </a:ext>
            </a:extLst>
          </p:cNvPr>
          <p:cNvSpPr txBox="1"/>
          <p:nvPr/>
        </p:nvSpPr>
        <p:spPr>
          <a:xfrm>
            <a:off x="1061298" y="1110744"/>
            <a:ext cx="13612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최종 데이터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2" name="Right Arrow 18">
            <a:extLst>
              <a:ext uri="{FF2B5EF4-FFF2-40B4-BE49-F238E27FC236}">
                <a16:creationId xmlns:a16="http://schemas.microsoft.com/office/drawing/2014/main" xmlns="" id="{56B3F018-7280-9E45-B727-E901EF5B8352}"/>
              </a:ext>
            </a:extLst>
          </p:cNvPr>
          <p:cNvSpPr/>
          <p:nvPr/>
        </p:nvSpPr>
        <p:spPr>
          <a:xfrm>
            <a:off x="1618144" y="5679831"/>
            <a:ext cx="1200150" cy="457200"/>
          </a:xfrm>
          <a:prstGeom prst="rightArrow">
            <a:avLst>
              <a:gd name="adj1" fmla="val 50000"/>
              <a:gd name="adj2" fmla="val 77778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1210" y="5723765"/>
            <a:ext cx="512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총 </a:t>
            </a:r>
            <a:r>
              <a:rPr lang="en-US" altLang="ko-KR" sz="20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200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개의 랜덤 좌표에 대한 </a:t>
            </a:r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접근성 점수</a:t>
            </a:r>
          </a:p>
        </p:txBody>
      </p:sp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xmlns="" id="{0F6EFF48-908E-0C46-A206-C50BD508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81932"/>
              </p:ext>
            </p:extLst>
          </p:nvPr>
        </p:nvGraphicFramePr>
        <p:xfrm>
          <a:off x="1618940" y="1666886"/>
          <a:ext cx="8949128" cy="3948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7858">
                  <a:extLst>
                    <a:ext uri="{9D8B030D-6E8A-4147-A177-3AD203B41FA5}">
                      <a16:colId xmlns:a16="http://schemas.microsoft.com/office/drawing/2014/main" xmlns="" val="1813059265"/>
                    </a:ext>
                  </a:extLst>
                </a:gridCol>
                <a:gridCol w="1805332">
                  <a:extLst>
                    <a:ext uri="{9D8B030D-6E8A-4147-A177-3AD203B41FA5}">
                      <a16:colId xmlns:a16="http://schemas.microsoft.com/office/drawing/2014/main" xmlns="" val="3621046735"/>
                    </a:ext>
                  </a:extLst>
                </a:gridCol>
                <a:gridCol w="1805332">
                  <a:extLst>
                    <a:ext uri="{9D8B030D-6E8A-4147-A177-3AD203B41FA5}">
                      <a16:colId xmlns:a16="http://schemas.microsoft.com/office/drawing/2014/main" xmlns="" val="2305059432"/>
                    </a:ext>
                  </a:extLst>
                </a:gridCol>
                <a:gridCol w="1805332">
                  <a:extLst>
                    <a:ext uri="{9D8B030D-6E8A-4147-A177-3AD203B41FA5}">
                      <a16:colId xmlns:a16="http://schemas.microsoft.com/office/drawing/2014/main" xmlns="" val="574012195"/>
                    </a:ext>
                  </a:extLst>
                </a:gridCol>
                <a:gridCol w="1805332">
                  <a:extLst>
                    <a:ext uri="{9D8B030D-6E8A-4147-A177-3AD203B41FA5}">
                      <a16:colId xmlns:a16="http://schemas.microsoft.com/office/drawing/2014/main" xmlns="" val="1058423020"/>
                    </a:ext>
                  </a:extLst>
                </a:gridCol>
                <a:gridCol w="869942">
                  <a:extLst>
                    <a:ext uri="{9D8B030D-6E8A-4147-A177-3AD203B41FA5}">
                      <a16:colId xmlns:a16="http://schemas.microsoft.com/office/drawing/2014/main" xmlns="" val="2302303899"/>
                    </a:ext>
                  </a:extLst>
                </a:gridCol>
              </a:tblGrid>
              <a:tr h="3611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명칭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위도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경도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UTM_N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UTM_E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4348178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37.58195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1953760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951432.3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105.0469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5246701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37.47433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126.9865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1941802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954592.5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45.53202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907051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37.50252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127.1225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1944873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966632.9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177.3178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4784375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37.47041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1941401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948866.3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346.0073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4589954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37.55362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126.8405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1950679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941745.5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355.0577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183859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37.61374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1957257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956977.8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288.3807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9399974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37.48543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126.9768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1943038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953746.9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80.04063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5159696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37.47412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126.889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1941830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945975.6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128.3731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7811393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37.50588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127.0588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1945270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961001.7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60.55144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3083011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37.63837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1960019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951606.6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394.8612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5255194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37.46789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126.8879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1941140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945873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141.9591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5935599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37.52253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1947172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950670.9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155.7087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0609540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37.50752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1945510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950096.2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226.1017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6306370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37.54919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126.9294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1950137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949593.1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109.4434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444148"/>
                  </a:ext>
                </a:extLst>
              </a:tr>
              <a:tr h="224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37.66571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127.0005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1963028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955949.4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325.8691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479353"/>
                  </a:ext>
                </a:extLst>
              </a:tr>
              <a:tr h="22419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uandiModern HeadRegular" panose="02020603020101020101" pitchFamily="18" charset="-127"/>
                          <a:ea typeface="YouandiModern HeadRegular" panose="02020603020101020101" pitchFamily="18" charset="-127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YouandiModern HeadRegular" panose="02020603020101020101" pitchFamily="18" charset="-127"/>
                        <a:ea typeface="YouandiModern HeadRegular" panose="02020603020101020101" pitchFamily="18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  <a:alpha val="6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123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1">
            <a:extLst>
              <a:ext uri="{FF2B5EF4-FFF2-40B4-BE49-F238E27FC236}">
                <a16:creationId xmlns:a16="http://schemas.microsoft.com/office/drawing/2014/main" xmlns="" id="{7B433781-C1A6-624D-9FCE-727C5C74F6E6}"/>
              </a:ext>
            </a:extLst>
          </p:cNvPr>
          <p:cNvSpPr/>
          <p:nvPr/>
        </p:nvSpPr>
        <p:spPr>
          <a:xfrm>
            <a:off x="1066058" y="1492019"/>
            <a:ext cx="1791442" cy="71740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xmlns="" id="{18FC0D79-63B3-AC4F-BC4D-052EAF2845C6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42D5E1-8475-1947-9983-6E381147F91F}"/>
              </a:ext>
            </a:extLst>
          </p:cNvPr>
          <p:cNvSpPr txBox="1"/>
          <p:nvPr/>
        </p:nvSpPr>
        <p:spPr>
          <a:xfrm>
            <a:off x="1120200" y="1097941"/>
            <a:ext cx="16946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6DDA04-2877-D649-81F5-06CDBB12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90" y="1956688"/>
            <a:ext cx="5330357" cy="4354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72515" y="16489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4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접근성 점수</a:t>
            </a:r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486">
            <a:off x="3685798" y="3255393"/>
            <a:ext cx="1306960" cy="12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206" y="344702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01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616743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7577" y="34470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02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784" y="344983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03  GIS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648" y="344983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04  </a:t>
            </a:r>
            <a:r>
              <a:rPr lang="ko-KR" altLang="en-US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2776" y="344983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7165930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965621" y="345048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1">
            <a:extLst>
              <a:ext uri="{FF2B5EF4-FFF2-40B4-BE49-F238E27FC236}">
                <a16:creationId xmlns:a16="http://schemas.microsoft.com/office/drawing/2014/main" xmlns="" id="{7B433781-C1A6-624D-9FCE-727C5C74F6E6}"/>
              </a:ext>
            </a:extLst>
          </p:cNvPr>
          <p:cNvSpPr/>
          <p:nvPr/>
        </p:nvSpPr>
        <p:spPr>
          <a:xfrm>
            <a:off x="1066058" y="1492019"/>
            <a:ext cx="2040756" cy="8172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xmlns="" id="{18FC0D79-63B3-AC4F-BC4D-052EAF2845C6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42D5E1-8475-1947-9983-6E381147F91F}"/>
              </a:ext>
            </a:extLst>
          </p:cNvPr>
          <p:cNvSpPr txBox="1"/>
          <p:nvPr/>
        </p:nvSpPr>
        <p:spPr>
          <a:xfrm>
            <a:off x="1019179" y="1086924"/>
            <a:ext cx="209865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설치 제안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AD6DDA04-2877-D649-81F5-06CDBB12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90" y="1956688"/>
            <a:ext cx="5330357" cy="43541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1498" y="164891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4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접근성 점수</a:t>
            </a:r>
            <a:r>
              <a:rPr lang="en-US" altLang="ko-KR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486">
            <a:off x="3685798" y="3255393"/>
            <a:ext cx="1306960" cy="12677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97" y="2375696"/>
            <a:ext cx="431629" cy="4316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41" y="3278058"/>
            <a:ext cx="431629" cy="4316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74" y="4873668"/>
            <a:ext cx="431629" cy="4316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78" y="3917957"/>
            <a:ext cx="431629" cy="4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6DDA04-2877-D649-81F5-06CDBB12E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50"/>
          <a:stretch/>
        </p:blipFill>
        <p:spPr>
          <a:xfrm>
            <a:off x="1285250" y="1739581"/>
            <a:ext cx="4165300" cy="392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78CAE4-F205-B141-8A2F-CBBAF9274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64"/>
          <a:stretch/>
        </p:blipFill>
        <p:spPr>
          <a:xfrm>
            <a:off x="6765852" y="1738228"/>
            <a:ext cx="4165382" cy="3908747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xmlns="" id="{7B433781-C1A6-624D-9FCE-727C5C74F6E6}"/>
              </a:ext>
            </a:extLst>
          </p:cNvPr>
          <p:cNvSpPr/>
          <p:nvPr/>
        </p:nvSpPr>
        <p:spPr>
          <a:xfrm>
            <a:off x="1066058" y="1492019"/>
            <a:ext cx="2040756" cy="81724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18FC0D79-63B3-AC4F-BC4D-052EAF2845C6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42D5E1-8475-1947-9983-6E381147F91F}"/>
              </a:ext>
            </a:extLst>
          </p:cNvPr>
          <p:cNvSpPr txBox="1"/>
          <p:nvPr/>
        </p:nvSpPr>
        <p:spPr>
          <a:xfrm>
            <a:off x="1019179" y="1086924"/>
            <a:ext cx="209865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흡연부스</a:t>
            </a:r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설치 제안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" name="줄무늬가 있는 오른쪽 화살표 1"/>
          <p:cNvSpPr/>
          <p:nvPr/>
        </p:nvSpPr>
        <p:spPr>
          <a:xfrm>
            <a:off x="5720706" y="3302423"/>
            <a:ext cx="774990" cy="387930"/>
          </a:xfrm>
          <a:prstGeom prst="stripedRightArrow">
            <a:avLst/>
          </a:prstGeom>
          <a:solidFill>
            <a:schemeClr val="accent1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840">
            <a:off x="1500172" y="2937339"/>
            <a:ext cx="1163267" cy="11283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0909" l="9945" r="96133">
                        <a14:foregroundMark x1="37017" y1="24675" x2="37017" y2="24675"/>
                        <a14:foregroundMark x1="31492" y1="39610" x2="31492" y2="39610"/>
                        <a14:foregroundMark x1="74586" y1="48052" x2="74586" y2="48052"/>
                        <a14:foregroundMark x1="53039" y1="28571" x2="53039" y2="28571"/>
                        <a14:foregroundMark x1="32044" y1="74675" x2="32044" y2="74675"/>
                        <a14:foregroundMark x1="55249" y1="76623" x2="55249" y2="76623"/>
                        <a14:foregroundMark x1="54144" y1="77273" x2="54144" y2="77273"/>
                        <a14:backgroundMark x1="86188" y1="58442" x2="86188" y2="58442"/>
                        <a14:backgroundMark x1="30939" y1="72078" x2="30939" y2="72078"/>
                        <a14:backgroundMark x1="62431" y1="79221" x2="62431" y2="79221"/>
                        <a14:backgroundMark x1="62431" y1="79221" x2="62431" y2="79221"/>
                        <a14:backgroundMark x1="78453" y1="51299" x2="78453" y2="51299"/>
                        <a14:backgroundMark x1="28729" y1="45455" x2="28729" y2="45455"/>
                        <a14:backgroundMark x1="55249" y1="76623" x2="55249" y2="76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840">
            <a:off x="6976769" y="2937340"/>
            <a:ext cx="1163267" cy="11283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89430" y="5706396"/>
            <a:ext cx="756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설치 전</a:t>
            </a:r>
            <a:r>
              <a:rPr lang="en-US" altLang="ko-KR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2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70073" y="5706397"/>
            <a:ext cx="756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[</a:t>
            </a:r>
            <a:r>
              <a:rPr lang="ko-KR" altLang="en-US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설치 후</a:t>
            </a:r>
            <a:r>
              <a:rPr lang="en-US" altLang="ko-KR" sz="12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</a:t>
            </a:r>
            <a:endParaRPr lang="ko-KR" altLang="en-US" sz="12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55333" y="1694475"/>
            <a:ext cx="1045541" cy="1045541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922950" y="1712550"/>
            <a:ext cx="1045541" cy="1045541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488367" y="4538942"/>
            <a:ext cx="677750" cy="67775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962275" y="4538942"/>
            <a:ext cx="677750" cy="67775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161999" y="2955035"/>
            <a:ext cx="677750" cy="67775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9629616" y="2955035"/>
            <a:ext cx="677750" cy="677750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1">
            <a:extLst>
              <a:ext uri="{FF2B5EF4-FFF2-40B4-BE49-F238E27FC236}">
                <a16:creationId xmlns:a16="http://schemas.microsoft.com/office/drawing/2014/main" xmlns="" id="{7B433781-C1A6-624D-9FCE-727C5C74F6E6}"/>
              </a:ext>
            </a:extLst>
          </p:cNvPr>
          <p:cNvSpPr/>
          <p:nvPr/>
        </p:nvSpPr>
        <p:spPr>
          <a:xfrm flipV="1">
            <a:off x="1066058" y="1446298"/>
            <a:ext cx="1141661" cy="45719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xmlns="" id="{18FC0D79-63B3-AC4F-BC4D-052EAF2845C6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42D5E1-8475-1947-9983-6E381147F91F}"/>
              </a:ext>
            </a:extLst>
          </p:cNvPr>
          <p:cNvSpPr txBox="1"/>
          <p:nvPr/>
        </p:nvSpPr>
        <p:spPr>
          <a:xfrm>
            <a:off x="1307268" y="1092306"/>
            <a:ext cx="62388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5925" y="3986482"/>
            <a:ext cx="69685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 </a:t>
            </a:r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접근성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취약 지역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도봉구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중랑구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강서구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관악구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등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)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에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대해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 구역 지정 및 설치에 대한 가이드라인을 제시한다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14167" r="81674" b="77474"/>
          <a:stretch/>
        </p:blipFill>
        <p:spPr bwMode="auto">
          <a:xfrm>
            <a:off x="2763238" y="2175068"/>
            <a:ext cx="2416916" cy="94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8068" r="81674" b="87847"/>
          <a:stretch/>
        </p:blipFill>
        <p:spPr bwMode="auto">
          <a:xfrm>
            <a:off x="5728412" y="2312282"/>
            <a:ext cx="4225841" cy="80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08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11">
            <a:extLst>
              <a:ext uri="{FF2B5EF4-FFF2-40B4-BE49-F238E27FC236}">
                <a16:creationId xmlns:a16="http://schemas.microsoft.com/office/drawing/2014/main" xmlns="" id="{7B433781-C1A6-624D-9FCE-727C5C74F6E6}"/>
              </a:ext>
            </a:extLst>
          </p:cNvPr>
          <p:cNvSpPr/>
          <p:nvPr/>
        </p:nvSpPr>
        <p:spPr>
          <a:xfrm flipV="1">
            <a:off x="1066058" y="1446299"/>
            <a:ext cx="1141661" cy="45719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xmlns="" id="{18FC0D79-63B3-AC4F-BC4D-052EAF2845C6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C42D5E1-8475-1947-9983-6E381147F91F}"/>
              </a:ext>
            </a:extLst>
          </p:cNvPr>
          <p:cNvSpPr txBox="1"/>
          <p:nvPr/>
        </p:nvSpPr>
        <p:spPr>
          <a:xfrm>
            <a:off x="1059387" y="1093719"/>
            <a:ext cx="138531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 smtClean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Reference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058" y="1984908"/>
            <a:ext cx="865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김민수</a:t>
            </a:r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 </a:t>
            </a:r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정성봉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(2013). [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미발표</a:t>
            </a:r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] 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주요 </a:t>
            </a:r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도시별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접근성 지표 도출 및 향상 방안에 대한 고찰</a:t>
            </a:r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한국철도학회 학술발표 </a:t>
            </a:r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대회논문집</a:t>
            </a:r>
            <a:r>
              <a:rPr lang="en-US" altLang="ko-KR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 1296-1302.</a:t>
            </a:r>
            <a:endParaRPr lang="ko-KR" alt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2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FBCB09-9D92-E04C-A5A9-05D6F6F8C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감사합니다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206" y="344702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01  </a:t>
            </a:r>
            <a:r>
              <a:rPr lang="ko-KR" altLang="en-US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616743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7577" y="34470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02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784" y="344983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03  GIS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648" y="344983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04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2776" y="344983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7165930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965621" y="345048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8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2D376E7-3982-5B49-BBCA-08E728E65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2"/>
          <a:stretch/>
        </p:blipFill>
        <p:spPr>
          <a:xfrm>
            <a:off x="1371912" y="1913870"/>
            <a:ext cx="4731216" cy="1867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CC8C1BE-8479-9B4E-BE3A-150D33A9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" b="82631"/>
          <a:stretch/>
        </p:blipFill>
        <p:spPr>
          <a:xfrm>
            <a:off x="1371911" y="2512700"/>
            <a:ext cx="4731215" cy="671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573A26F-DE85-FE40-A060-1884D26624A2}"/>
              </a:ext>
            </a:extLst>
          </p:cNvPr>
          <p:cNvSpPr txBox="1"/>
          <p:nvPr/>
        </p:nvSpPr>
        <p:spPr>
          <a:xfrm>
            <a:off x="1364785" y="5540863"/>
            <a:ext cx="4731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박정훈</a:t>
            </a:r>
            <a:r>
              <a:rPr lang="en-US" altLang="ko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금연구역 늘어나도 줄지 않는 간접흡연</a:t>
            </a:r>
            <a:r>
              <a: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7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그이유는</a:t>
            </a:r>
            <a:r>
              <a: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r>
              <a:rPr lang="en-US" altLang="ko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＂,</a:t>
            </a:r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오마이뉴스</a:t>
            </a:r>
            <a:r>
              <a:rPr lang="en-US" altLang="ko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2018.</a:t>
            </a:r>
            <a:r>
              <a: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</a:t>
            </a:r>
            <a:r>
              <a:rPr lang="en-US" altLang="ko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.1</a:t>
            </a:r>
            <a:r>
              <a: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4B42904-DAD0-AF41-9010-E0C7FBAAD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20" b="15307"/>
          <a:stretch/>
        </p:blipFill>
        <p:spPr>
          <a:xfrm>
            <a:off x="1371909" y="3136341"/>
            <a:ext cx="4730400" cy="2404522"/>
          </a:xfrm>
          <a:prstGeom prst="rect">
            <a:avLst/>
          </a:prstGeom>
        </p:spPr>
      </p:pic>
      <p:sp>
        <p:nvSpPr>
          <p:cNvPr id="16" name="Trapezoid 15">
            <a:extLst>
              <a:ext uri="{FF2B5EF4-FFF2-40B4-BE49-F238E27FC236}">
                <a16:creationId xmlns:a16="http://schemas.microsoft.com/office/drawing/2014/main" xmlns="" id="{6FA0C0BE-FC26-5C4B-A5D5-B5E3A50D1668}"/>
              </a:ext>
            </a:extLst>
          </p:cNvPr>
          <p:cNvSpPr/>
          <p:nvPr/>
        </p:nvSpPr>
        <p:spPr>
          <a:xfrm rot="5400000">
            <a:off x="4885035" y="3131958"/>
            <a:ext cx="3626987" cy="1190811"/>
          </a:xfrm>
          <a:prstGeom prst="trapezoid">
            <a:avLst>
              <a:gd name="adj" fmla="val 109672"/>
            </a:avLst>
          </a:prstGeom>
          <a:gradFill flip="none" rotWithShape="1">
            <a:gsLst>
              <a:gs pos="0">
                <a:schemeClr val="bg2">
                  <a:lumMod val="0"/>
                  <a:alpha val="19000"/>
                </a:schemeClr>
              </a:gs>
              <a:gs pos="41000">
                <a:schemeClr val="bg2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9977392-5107-0C4B-9558-8F2D11118661}"/>
              </a:ext>
            </a:extLst>
          </p:cNvPr>
          <p:cNvSpPr txBox="1"/>
          <p:nvPr/>
        </p:nvSpPr>
        <p:spPr>
          <a:xfrm>
            <a:off x="7293934" y="4956260"/>
            <a:ext cx="348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흡연자도 불만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비흡연자도 불만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050186E-E17A-6C45-9C90-B5EA1B9DDF40}"/>
              </a:ext>
            </a:extLst>
          </p:cNvPr>
          <p:cNvSpPr/>
          <p:nvPr/>
        </p:nvSpPr>
        <p:spPr>
          <a:xfrm>
            <a:off x="1425073" y="4922880"/>
            <a:ext cx="4582323" cy="20005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D4EC0DB-A54F-3F4E-A9B0-68FD402F5F1B}"/>
              </a:ext>
            </a:extLst>
          </p:cNvPr>
          <p:cNvSpPr/>
          <p:nvPr/>
        </p:nvSpPr>
        <p:spPr>
          <a:xfrm>
            <a:off x="1421564" y="5135309"/>
            <a:ext cx="1311003" cy="200055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75B184A-49BC-4242-AFC3-4DB44430C97C}"/>
              </a:ext>
            </a:extLst>
          </p:cNvPr>
          <p:cNvSpPr/>
          <p:nvPr/>
        </p:nvSpPr>
        <p:spPr>
          <a:xfrm>
            <a:off x="1371909" y="1913869"/>
            <a:ext cx="4716969" cy="362698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xmlns="" id="{E8F4B238-7C00-0647-8CEF-C927C79992D5}"/>
              </a:ext>
            </a:extLst>
          </p:cNvPr>
          <p:cNvSpPr/>
          <p:nvPr/>
        </p:nvSpPr>
        <p:spPr>
          <a:xfrm>
            <a:off x="1066059" y="1492020"/>
            <a:ext cx="2300790" cy="92138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xmlns="" id="{1EEC4396-6516-F549-A4D6-37250EEA6418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666A6E7-92E6-EB44-B388-529DBB2D8750}"/>
              </a:ext>
            </a:extLst>
          </p:cNvPr>
          <p:cNvSpPr txBox="1"/>
          <p:nvPr/>
        </p:nvSpPr>
        <p:spPr>
          <a:xfrm>
            <a:off x="1048586" y="1094599"/>
            <a:ext cx="23182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서울시 금연구역 현황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F459347-9D63-C345-88BA-4FC37950F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46" y="2228850"/>
            <a:ext cx="2425699" cy="24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062CA5A1-7F87-1140-A994-A825CD4A6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76195"/>
              </p:ext>
            </p:extLst>
          </p:nvPr>
        </p:nvGraphicFramePr>
        <p:xfrm>
          <a:off x="1370012" y="2355984"/>
          <a:ext cx="4306888" cy="3451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bject 11">
            <a:extLst>
              <a:ext uri="{FF2B5EF4-FFF2-40B4-BE49-F238E27FC236}">
                <a16:creationId xmlns:a16="http://schemas.microsoft.com/office/drawing/2014/main" xmlns="" id="{AEF72114-E745-E641-8E83-51D5E150660F}"/>
              </a:ext>
            </a:extLst>
          </p:cNvPr>
          <p:cNvSpPr/>
          <p:nvPr/>
        </p:nvSpPr>
        <p:spPr>
          <a:xfrm>
            <a:off x="1066059" y="1492020"/>
            <a:ext cx="2300790" cy="92138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FC08B64-31B1-1540-A621-6D4933F45EAE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5D3128-F316-D248-AB6A-08AE8AA58CB5}"/>
              </a:ext>
            </a:extLst>
          </p:cNvPr>
          <p:cNvSpPr txBox="1"/>
          <p:nvPr/>
        </p:nvSpPr>
        <p:spPr>
          <a:xfrm>
            <a:off x="1048586" y="1094599"/>
            <a:ext cx="23182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서울시 금연구역 현황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xmlns="" id="{7B6DA1B9-E8A9-984E-999F-B9AE87B33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168953"/>
              </p:ext>
            </p:extLst>
          </p:nvPr>
        </p:nvGraphicFramePr>
        <p:xfrm>
          <a:off x="6557584" y="2355984"/>
          <a:ext cx="4425178" cy="3450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9A9F47-500C-4845-BE2E-098781E1A4AB}"/>
              </a:ext>
            </a:extLst>
          </p:cNvPr>
          <p:cNvSpPr txBox="1"/>
          <p:nvPr/>
        </p:nvSpPr>
        <p:spPr>
          <a:xfrm>
            <a:off x="5090219" y="5203079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단위</a:t>
            </a:r>
            <a:r>
              <a:rPr lang="en-US" altLang="ko-KR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:</a:t>
            </a:r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 개</a:t>
            </a:r>
            <a:endParaRPr lang="en-US" sz="700" dirty="0">
              <a:solidFill>
                <a:schemeClr val="bg2">
                  <a:lumMod val="25000"/>
                </a:schemeClr>
              </a:solidFill>
              <a:ea typeface="YouandiModern HeadRegular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2ED4E43-17BB-8C48-94A8-12007C421C6B}"/>
              </a:ext>
            </a:extLst>
          </p:cNvPr>
          <p:cNvSpPr txBox="1"/>
          <p:nvPr/>
        </p:nvSpPr>
        <p:spPr>
          <a:xfrm>
            <a:off x="10445745" y="5261045"/>
            <a:ext cx="4700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단위</a:t>
            </a:r>
            <a:r>
              <a:rPr lang="en-US" altLang="ko-KR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:</a:t>
            </a:r>
            <a:r>
              <a:rPr lang="ko-KR" altLang="en-US" sz="700" dirty="0">
                <a:solidFill>
                  <a:schemeClr val="bg2">
                    <a:lumMod val="25000"/>
                  </a:schemeClr>
                </a:solidFill>
                <a:ea typeface="YouandiModern HeadRegular" panose="02020603020101020101" pitchFamily="18" charset="-127"/>
              </a:rPr>
              <a:t> 건</a:t>
            </a:r>
            <a:endParaRPr lang="en-US" sz="700" dirty="0">
              <a:solidFill>
                <a:schemeClr val="bg2">
                  <a:lumMod val="25000"/>
                </a:schemeClr>
              </a:solidFill>
              <a:ea typeface="YouandiModern HeadRegular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9C9E7455-F4A7-9E4F-ACEF-1F623D49A343}"/>
                  </a:ext>
                </a:extLst>
              </p:cNvPr>
              <p:cNvSpPr txBox="1"/>
              <p:nvPr/>
            </p:nvSpPr>
            <p:spPr>
              <a:xfrm>
                <a:off x="8419800" y="5816600"/>
                <a:ext cx="25555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출처</a:t>
                </a:r>
                <a:r>
                  <a:rPr lang="en-US" altLang="ko-KR" sz="800" dirty="0"/>
                  <a:t>:</a:t>
                </a:r>
                <a:r>
                  <a:rPr lang="ko-KR" altLang="en-US" sz="800" dirty="0"/>
                  <a:t> 서울시 </a:t>
                </a:r>
                <a:r>
                  <a:rPr lang="ko-KR" altLang="en-US" sz="800" dirty="0" err="1"/>
                  <a:t>열린데이터</a:t>
                </a:r>
                <a:r>
                  <a:rPr lang="ko-KR" altLang="en-US" sz="800" dirty="0"/>
                  <a:t> 광장</a:t>
                </a:r>
                <a:r>
                  <a:rPr lang="en-US" altLang="ko-KR" sz="800" dirty="0"/>
                  <a:t>,</a:t>
                </a:r>
                <a:r>
                  <a:rPr lang="ko-KR" altLang="en-US" sz="800" dirty="0"/>
                  <a:t> 서울시 흡연</a:t>
                </a:r>
                <a14:m>
                  <m:oMath xmlns:m="http://schemas.openxmlformats.org/officeDocument/2006/math">
                    <m:r>
                      <a:rPr lang="ko-KR" altLang="en-US" sz="800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800" dirty="0"/>
                  <a:t>금연 현황</a:t>
                </a:r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9E7455-F4A7-9E4F-ACEF-1F623D49A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00" y="5816600"/>
                <a:ext cx="2555508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714A0A7-35A2-B948-B72F-D934AE8D10DE}"/>
              </a:ext>
            </a:extLst>
          </p:cNvPr>
          <p:cNvSpPr/>
          <p:nvPr/>
        </p:nvSpPr>
        <p:spPr>
          <a:xfrm>
            <a:off x="2216454" y="1955585"/>
            <a:ext cx="2209800" cy="422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금연구역 지정 현황</a:t>
            </a:r>
            <a:endParaRPr lang="en-US" sz="186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7FB241B-930F-0342-8064-AEB1B5A5352C}"/>
              </a:ext>
            </a:extLst>
          </p:cNvPr>
          <p:cNvSpPr/>
          <p:nvPr/>
        </p:nvSpPr>
        <p:spPr>
          <a:xfrm>
            <a:off x="7924798" y="1955585"/>
            <a:ext cx="1796748" cy="422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 단속 현황</a:t>
            </a:r>
            <a:endParaRPr lang="en-US" sz="186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8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11">
            <a:extLst>
              <a:ext uri="{FF2B5EF4-FFF2-40B4-BE49-F238E27FC236}">
                <a16:creationId xmlns:a16="http://schemas.microsoft.com/office/drawing/2014/main" xmlns="" id="{AEF72114-E745-E641-8E83-51D5E150660F}"/>
              </a:ext>
            </a:extLst>
          </p:cNvPr>
          <p:cNvSpPr/>
          <p:nvPr/>
        </p:nvSpPr>
        <p:spPr>
          <a:xfrm>
            <a:off x="1066059" y="1492020"/>
            <a:ext cx="2300790" cy="92138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FC08B64-31B1-1540-A621-6D4933F45EAE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5D3128-F316-D248-AB6A-08AE8AA58CB5}"/>
              </a:ext>
            </a:extLst>
          </p:cNvPr>
          <p:cNvSpPr txBox="1"/>
          <p:nvPr/>
        </p:nvSpPr>
        <p:spPr>
          <a:xfrm>
            <a:off x="1048586" y="1094599"/>
            <a:ext cx="23182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서울시 금연구역 현황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7FB241B-930F-0342-8064-AEB1B5A5352C}"/>
              </a:ext>
            </a:extLst>
          </p:cNvPr>
          <p:cNvSpPr/>
          <p:nvPr/>
        </p:nvSpPr>
        <p:spPr>
          <a:xfrm>
            <a:off x="4477470" y="1941213"/>
            <a:ext cx="3263902" cy="422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서울시 </a:t>
            </a:r>
            <a:r>
              <a:rPr lang="ko-KR" altLang="en-US" sz="186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금연구역과</a:t>
            </a:r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r>
              <a:rPr lang="ko-KR" altLang="en-US" sz="1860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흡연시설</a:t>
            </a:r>
            <a:r>
              <a:rPr lang="ko-KR" altLang="en-US" sz="186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수</a:t>
            </a:r>
            <a:endParaRPr lang="en-US" sz="186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935" y="3429000"/>
            <a:ext cx="8863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265,113</a:t>
            </a:r>
            <a:r>
              <a:rPr lang="en-US" altLang="ko-KR" sz="66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   </a:t>
            </a:r>
            <a:r>
              <a:rPr lang="en-US" altLang="ko-KR" sz="40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vs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                          </a:t>
            </a:r>
            <a:r>
              <a:rPr lang="en-US" altLang="ko-KR" sz="66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43</a:t>
            </a:r>
            <a:endParaRPr lang="ko-KR" altLang="en-US" sz="66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11">
            <a:extLst>
              <a:ext uri="{FF2B5EF4-FFF2-40B4-BE49-F238E27FC236}">
                <a16:creationId xmlns:a16="http://schemas.microsoft.com/office/drawing/2014/main" xmlns="" id="{AEF72114-E745-E641-8E83-51D5E150660F}"/>
              </a:ext>
            </a:extLst>
          </p:cNvPr>
          <p:cNvSpPr/>
          <p:nvPr/>
        </p:nvSpPr>
        <p:spPr>
          <a:xfrm>
            <a:off x="1066059" y="1492020"/>
            <a:ext cx="2300790" cy="92138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FC08B64-31B1-1540-A621-6D4933F45EAE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5D3128-F316-D248-AB6A-08AE8AA58CB5}"/>
              </a:ext>
            </a:extLst>
          </p:cNvPr>
          <p:cNvSpPr txBox="1"/>
          <p:nvPr/>
        </p:nvSpPr>
        <p:spPr>
          <a:xfrm>
            <a:off x="1048586" y="1094599"/>
            <a:ext cx="231826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서울시 금연구역 현황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5757" y="2567225"/>
            <a:ext cx="9789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회색구역이란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en-US" altLang="ko-KR" sz="1200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                  </a:t>
            </a:r>
            <a:r>
              <a:rPr lang="ko-KR" altLang="en-US" sz="2500" dirty="0" err="1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금연구역과</a:t>
            </a:r>
            <a:r>
              <a:rPr lang="ko-KR" altLang="en-US" sz="2500" dirty="0">
                <a:solidFill>
                  <a:schemeClr val="accent3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흡연구역으로 지정되지 않은 구역</a:t>
            </a:r>
            <a:endParaRPr lang="en-US" altLang="ko-KR" sz="2500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  <a:p>
            <a:endParaRPr lang="ko-KR" altLang="en-US" sz="2500" dirty="0">
              <a:solidFill>
                <a:schemeClr val="accent3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95663" y="2550694"/>
            <a:ext cx="45719" cy="45719"/>
          </a:xfrm>
          <a:prstGeom prst="ellipse">
            <a:avLst/>
          </a:prstGeom>
          <a:solidFill>
            <a:srgbClr val="FB7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071141" y="2550437"/>
            <a:ext cx="45719" cy="45719"/>
          </a:xfrm>
          <a:prstGeom prst="ellipse">
            <a:avLst/>
          </a:prstGeom>
          <a:solidFill>
            <a:srgbClr val="FB7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762075" y="2547452"/>
            <a:ext cx="45719" cy="45719"/>
          </a:xfrm>
          <a:prstGeom prst="ellipse">
            <a:avLst/>
          </a:prstGeom>
          <a:solidFill>
            <a:srgbClr val="FB7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403505" y="2547192"/>
            <a:ext cx="45719" cy="45719"/>
          </a:xfrm>
          <a:prstGeom prst="ellipse">
            <a:avLst/>
          </a:prstGeom>
          <a:solidFill>
            <a:srgbClr val="FB7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7DFE9B7-647D-1945-9FBD-0DA18169D9A3}"/>
              </a:ext>
            </a:extLst>
          </p:cNvPr>
          <p:cNvSpPr/>
          <p:nvPr/>
        </p:nvSpPr>
        <p:spPr>
          <a:xfrm>
            <a:off x="0" y="2286000"/>
            <a:ext cx="12192000" cy="2425700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xmlns="" id="{3ABE2DAB-3350-F141-8D6E-42C0569EB284}"/>
              </a:ext>
            </a:extLst>
          </p:cNvPr>
          <p:cNvSpPr/>
          <p:nvPr/>
        </p:nvSpPr>
        <p:spPr>
          <a:xfrm>
            <a:off x="8496305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GIS</a:t>
            </a:r>
            <a:r>
              <a:rPr lang="ko-KR" altLang="en-US" sz="14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분석</a:t>
            </a:r>
            <a:endParaRPr lang="en-US" sz="14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xmlns="" id="{94E40D61-747B-A741-949E-445D79DDC0C1}"/>
              </a:ext>
            </a:extLst>
          </p:cNvPr>
          <p:cNvSpPr/>
          <p:nvPr/>
        </p:nvSpPr>
        <p:spPr>
          <a:xfrm>
            <a:off x="10458445" y="357188"/>
            <a:ext cx="1266826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xmlns="" id="{C79BFF73-05BA-774A-9918-621F69066179}"/>
              </a:ext>
            </a:extLst>
          </p:cNvPr>
          <p:cNvSpPr/>
          <p:nvPr/>
        </p:nvSpPr>
        <p:spPr>
          <a:xfrm>
            <a:off x="6538912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endParaRPr lang="en-US" sz="1400" dirty="0">
              <a:solidFill>
                <a:schemeClr val="bg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xmlns="" id="{3870C15D-5258-3049-A0A9-73C7CC17FE94}"/>
              </a:ext>
            </a:extLst>
          </p:cNvPr>
          <p:cNvSpPr/>
          <p:nvPr/>
        </p:nvSpPr>
        <p:spPr>
          <a:xfrm>
            <a:off x="4595813" y="357188"/>
            <a:ext cx="1928813" cy="273054"/>
          </a:xfrm>
          <a:prstGeom prst="trapezoid">
            <a:avLst>
              <a:gd name="adj" fmla="val 45000"/>
            </a:avLst>
          </a:prstGeom>
          <a:solidFill>
            <a:schemeClr val="bg2"/>
          </a:solidFill>
          <a:ln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sz="14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BF9DDC-500F-8D48-9292-AEA9DF7DA5B7}"/>
              </a:ext>
            </a:extLst>
          </p:cNvPr>
          <p:cNvCxnSpPr>
            <a:cxnSpLocks/>
          </p:cNvCxnSpPr>
          <p:nvPr/>
        </p:nvCxnSpPr>
        <p:spPr>
          <a:xfrm>
            <a:off x="585788" y="630242"/>
            <a:ext cx="1114884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bject 11">
            <a:extLst>
              <a:ext uri="{FF2B5EF4-FFF2-40B4-BE49-F238E27FC236}">
                <a16:creationId xmlns:a16="http://schemas.microsoft.com/office/drawing/2014/main" xmlns="" id="{AEF72114-E745-E641-8E83-51D5E150660F}"/>
              </a:ext>
            </a:extLst>
          </p:cNvPr>
          <p:cNvSpPr/>
          <p:nvPr/>
        </p:nvSpPr>
        <p:spPr>
          <a:xfrm flipV="1">
            <a:off x="1066059" y="1446300"/>
            <a:ext cx="623890" cy="45719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6980" y="1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FC08B64-31B1-1540-A621-6D4933F45EAE}"/>
              </a:ext>
            </a:extLst>
          </p:cNvPr>
          <p:cNvSpPr/>
          <p:nvPr/>
        </p:nvSpPr>
        <p:spPr>
          <a:xfrm>
            <a:off x="1066059" y="1051014"/>
            <a:ext cx="479425" cy="0"/>
          </a:xfrm>
          <a:custGeom>
            <a:avLst/>
            <a:gdLst/>
            <a:ahLst/>
            <a:cxnLst/>
            <a:rect l="l" t="t" r="r" b="b"/>
            <a:pathLst>
              <a:path w="479425">
                <a:moveTo>
                  <a:pt x="0" y="0"/>
                </a:moveTo>
                <a:lnTo>
                  <a:pt x="479386" y="0"/>
                </a:lnTo>
              </a:path>
            </a:pathLst>
          </a:custGeom>
          <a:ln w="45718">
            <a:solidFill>
              <a:srgbClr val="FF7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5D3128-F316-D248-AB6A-08AE8AA58CB5}"/>
              </a:ext>
            </a:extLst>
          </p:cNvPr>
          <p:cNvSpPr txBox="1"/>
          <p:nvPr/>
        </p:nvSpPr>
        <p:spPr>
          <a:xfrm>
            <a:off x="1066059" y="1100021"/>
            <a:ext cx="62389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900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endParaRPr lang="en-US" altLang="ko-KR" sz="1900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DE4DD6-8397-8E4F-A145-A6AACD28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660651"/>
            <a:ext cx="1549399" cy="1549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D1E162D-9637-E143-BD9E-2DD48DCB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0" y="2470150"/>
            <a:ext cx="19177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452DE5D-75B7-FE48-BEBC-333265280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1" y="2476499"/>
            <a:ext cx="1917701" cy="1917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49680B6-89E1-2B47-9AA0-CC9857966A69}"/>
              </a:ext>
            </a:extLst>
          </p:cNvPr>
          <p:cNvSpPr txBox="1"/>
          <p:nvPr/>
        </p:nvSpPr>
        <p:spPr>
          <a:xfrm>
            <a:off x="1873248" y="4870966"/>
            <a:ext cx="214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흡연시설</a:t>
            </a:r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접근성</a:t>
            </a:r>
            <a:endParaRPr 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7863D20-1564-524E-AAA4-CA002AEA8F38}"/>
              </a:ext>
            </a:extLst>
          </p:cNvPr>
          <p:cNvSpPr txBox="1"/>
          <p:nvPr/>
        </p:nvSpPr>
        <p:spPr>
          <a:xfrm>
            <a:off x="5035549" y="4934466"/>
            <a:ext cx="214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취약지역 파악</a:t>
            </a:r>
            <a:endParaRPr 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ACCABD7-6D7E-6D4F-8550-8DAF8F7398E4}"/>
              </a:ext>
            </a:extLst>
          </p:cNvPr>
          <p:cNvSpPr txBox="1"/>
          <p:nvPr/>
        </p:nvSpPr>
        <p:spPr>
          <a:xfrm>
            <a:off x="8382000" y="4934466"/>
            <a:ext cx="214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해결방안 및 제언</a:t>
            </a:r>
            <a:endParaRPr lang="en-US" dirty="0"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6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4206" y="344702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01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주제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616743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7577" y="34470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02  </a:t>
            </a:r>
            <a:r>
              <a:rPr lang="ko-KR" altLang="en-US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데이터 소개</a:t>
            </a:r>
            <a:r>
              <a:rPr lang="en-US" altLang="ko-KR" sz="2800" b="1" dirty="0">
                <a:solidFill>
                  <a:srgbClr val="FB77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rgbClr val="FB7700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7784" y="344983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03  GIS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분석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4648" y="344983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04  </a:t>
            </a:r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결론</a:t>
            </a:r>
            <a:r>
              <a:rPr lang="en-US" altLang="ko-KR" sz="2800" b="1" dirty="0">
                <a:solidFill>
                  <a:schemeClr val="bg2">
                    <a:lumMod val="50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 </a:t>
            </a:r>
            <a:endParaRPr lang="ko-KR" altLang="en-US" sz="2800" b="1" dirty="0">
              <a:solidFill>
                <a:schemeClr val="bg2">
                  <a:lumMod val="50000"/>
                </a:schemeClr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852776" y="344983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7165930" y="3432750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965621" y="3450487"/>
            <a:ext cx="257028" cy="577558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3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9069</TotalTime>
  <Words>1225</Words>
  <Application>Microsoft Office PowerPoint</Application>
  <PresentationFormat>사용자 지정</PresentationFormat>
  <Paragraphs>702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Arial</vt:lpstr>
      <vt:lpstr>YouandiModern HeadRegular</vt:lpstr>
      <vt:lpstr>Cambria Math</vt:lpstr>
      <vt:lpstr>Calibri</vt:lpstr>
      <vt:lpstr>Calibri Light</vt:lpstr>
      <vt:lpstr>Al Bayan Plain</vt:lpstr>
      <vt:lpstr>KoPub돋움체 Medium</vt:lpstr>
      <vt:lpstr>맑은 고딕</vt:lpstr>
      <vt:lpstr>Office Theme</vt:lpstr>
      <vt:lpstr>GIS를 활용한 서울시 흡연부스 접근성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Dasom Park</dc:creator>
  <cp:lastModifiedBy>USER</cp:lastModifiedBy>
  <cp:revision>72</cp:revision>
  <cp:lastPrinted>2018-12-03T20:37:33Z</cp:lastPrinted>
  <dcterms:created xsi:type="dcterms:W3CDTF">2018-11-27T13:14:36Z</dcterms:created>
  <dcterms:modified xsi:type="dcterms:W3CDTF">2018-12-04T00:53:42Z</dcterms:modified>
</cp:coreProperties>
</file>